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59" r:id="rId2"/>
    <p:sldId id="306" r:id="rId3"/>
    <p:sldId id="256" r:id="rId4"/>
    <p:sldId id="316" r:id="rId5"/>
    <p:sldId id="338" r:id="rId6"/>
    <p:sldId id="347" r:id="rId7"/>
    <p:sldId id="348" r:id="rId8"/>
    <p:sldId id="349" r:id="rId9"/>
    <p:sldId id="350" r:id="rId10"/>
    <p:sldId id="339" r:id="rId11"/>
    <p:sldId id="292" r:id="rId12"/>
    <p:sldId id="322" r:id="rId13"/>
    <p:sldId id="323" r:id="rId14"/>
    <p:sldId id="324" r:id="rId15"/>
    <p:sldId id="325" r:id="rId16"/>
    <p:sldId id="307" r:id="rId17"/>
    <p:sldId id="308" r:id="rId18"/>
    <p:sldId id="309" r:id="rId19"/>
    <p:sldId id="264" r:id="rId20"/>
    <p:sldId id="270" r:id="rId21"/>
    <p:sldId id="328" r:id="rId22"/>
    <p:sldId id="332" r:id="rId23"/>
    <p:sldId id="344" r:id="rId24"/>
    <p:sldId id="335" r:id="rId25"/>
    <p:sldId id="336" r:id="rId26"/>
    <p:sldId id="305" r:id="rId27"/>
    <p:sldId id="271" r:id="rId28"/>
    <p:sldId id="272" r:id="rId29"/>
    <p:sldId id="297" r:id="rId30"/>
    <p:sldId id="32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129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021D1B4D-6F7C-C342-9296-9BB964F1B855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6C3E6FA8-7589-1943-ADE8-64704A8FFF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67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to go to the Canvas In-class exercise page: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utexas.instructure.com</a:t>
            </a:r>
            <a:r>
              <a:rPr lang="en-US" dirty="0"/>
              <a:t>/courses/1284211/assignments/5202945?module_item_id=10385180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 students back in 20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88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best part of being on a search committee is meeting cool people with neat ideas who can eventually be colleagues – THIS IS THE PURPOSE THAT THE RESEARCH STATEMENT SERVES!</a:t>
            </a:r>
          </a:p>
          <a:p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F497D"/>
                </a:solidFill>
              </a:rPr>
              <a:t>“Which people are conducting the most exciting work?” and “Who can I see myself working with?” are at the top of their minds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05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0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I’m sharing my own research statement because I feel uncomfortable dissecting anyone else’s not because I think it’s the best thing ever written.</a:t>
            </a:r>
          </a:p>
          <a:p>
            <a:br>
              <a:rPr lang="en-US" dirty="0"/>
            </a:br>
            <a:r>
              <a:rPr lang="en-US" dirty="0"/>
              <a:t>Also, this version is what I had when I was just one year out from my PhD. I’ve added some other versions of my CV for different jobs on Canvas. </a:t>
            </a:r>
          </a:p>
          <a:p>
            <a:endParaRPr lang="en-US" dirty="0"/>
          </a:p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6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0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proposals demonstrate that I’m already acting the part of a research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4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proposals demonstrate that I’m already acting the part of a research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87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76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3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8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</a:t>
            </a:r>
            <a:r>
              <a:rPr lang="en-US" baseline="0" dirty="0"/>
              <a:t> I have done this with subheadings of Current and Planned Research, but I have also created subheadings that group specific research topics I am interested in with current and future discussions within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14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just 5 minutes thinking about the answers to these questions for you and when we come back I want some of you to volunteer the answer to this question: Who are you as a scientist?</a:t>
            </a:r>
          </a:p>
          <a:p>
            <a:endParaRPr lang="en-US" dirty="0"/>
          </a:p>
          <a:p>
            <a:r>
              <a:rPr lang="en-US" dirty="0"/>
              <a:t>Did the CV lecture and with questions I got to this point in this lecture. Continue from this </a:t>
            </a:r>
            <a:r>
              <a:rPr lang="en-US"/>
              <a:t>point onwards.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8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9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suspect that it is more likely that smaller schools will scrutinize the research needs more closely than bigger schools with bigger budgets.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suspect that it is more likely that smaller schools will scrutinize the research needs more closely than bigger schools with bigger budgets.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1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63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you are on a search committee.  You have</a:t>
            </a:r>
            <a:r>
              <a:rPr lang="en-US" baseline="0" dirty="0"/>
              <a:t> all of your normal job duties and family responsibilities to deal with, but now you also have to review people for a new position. Ugh! So. Much. Work.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E6FA8-7589-1943-ADE8-64704A8FFF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5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3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Montserrat" pitchFamily="2" charset="77"/>
              </a:defRPr>
            </a:lvl1pPr>
            <a:lvl2pPr>
              <a:defRPr b="0" i="0">
                <a:latin typeface="Montserrat" pitchFamily="2" charset="77"/>
              </a:defRPr>
            </a:lvl2pPr>
            <a:lvl3pPr>
              <a:defRPr b="0" i="0">
                <a:latin typeface="Montserrat" pitchFamily="2" charset="77"/>
              </a:defRPr>
            </a:lvl3pPr>
            <a:lvl4pPr>
              <a:defRPr b="0" i="0">
                <a:latin typeface="Montserrat" pitchFamily="2" charset="77"/>
              </a:defRPr>
            </a:lvl4pPr>
            <a:lvl5pPr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1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 b="0" i="0">
                <a:latin typeface="Montserrat" pitchFamily="2" charset="77"/>
              </a:defRPr>
            </a:lvl1pPr>
            <a:lvl2pPr>
              <a:defRPr b="0" i="0">
                <a:latin typeface="Montserrat" pitchFamily="2" charset="77"/>
              </a:defRPr>
            </a:lvl2pPr>
            <a:lvl3pPr>
              <a:defRPr b="0" i="0">
                <a:latin typeface="Montserrat" pitchFamily="2" charset="77"/>
              </a:defRPr>
            </a:lvl3pPr>
            <a:lvl4pPr>
              <a:defRPr b="0" i="0">
                <a:latin typeface="Montserrat" pitchFamily="2" charset="77"/>
              </a:defRPr>
            </a:lvl4pPr>
            <a:lvl5pPr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3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  <a:lvl2pPr>
              <a:defRPr b="0" i="0">
                <a:latin typeface="Montserrat" pitchFamily="2" charset="77"/>
              </a:defRPr>
            </a:lvl2pPr>
            <a:lvl3pPr>
              <a:defRPr b="0" i="0">
                <a:latin typeface="Montserrat" pitchFamily="2" charset="77"/>
              </a:defRPr>
            </a:lvl3pPr>
            <a:lvl4pPr>
              <a:defRPr b="0" i="0">
                <a:latin typeface="Montserrat" pitchFamily="2" charset="77"/>
              </a:defRPr>
            </a:lvl4pPr>
            <a:lvl5pPr>
              <a:defRPr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0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i="0" cap="all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4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 b="0" i="0">
                <a:latin typeface="Montserrat" pitchFamily="2" charset="77"/>
              </a:defRPr>
            </a:lvl1pPr>
            <a:lvl2pPr>
              <a:defRPr sz="24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 b="0" i="0">
                <a:latin typeface="Montserrat" pitchFamily="2" charset="77"/>
              </a:defRPr>
            </a:lvl1pPr>
            <a:lvl2pPr>
              <a:defRPr sz="2400" b="0" i="0">
                <a:latin typeface="Montserrat" pitchFamily="2" charset="77"/>
              </a:defRPr>
            </a:lvl2pPr>
            <a:lvl3pPr>
              <a:defRPr sz="20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4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 b="0" i="0">
                <a:latin typeface="Montserrat" pitchFamily="2" charset="77"/>
              </a:defRPr>
            </a:lvl1pPr>
            <a:lvl2pPr>
              <a:defRPr sz="20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600" b="0" i="0">
                <a:latin typeface="Montserrat" pitchFamily="2" charset="77"/>
              </a:defRPr>
            </a:lvl4pPr>
            <a:lvl5pPr>
              <a:defRPr sz="1600" b="0" i="0">
                <a:latin typeface="Montserrat" pitchFamily="2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 b="0" i="0">
                <a:latin typeface="Montserrat" pitchFamily="2" charset="77"/>
              </a:defRPr>
            </a:lvl1pPr>
            <a:lvl2pPr>
              <a:defRPr sz="20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600" b="0" i="0">
                <a:latin typeface="Montserrat" pitchFamily="2" charset="77"/>
              </a:defRPr>
            </a:lvl4pPr>
            <a:lvl5pPr>
              <a:defRPr sz="1600" b="0" i="0">
                <a:latin typeface="Montserrat" pitchFamily="2" charset="7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6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 b="0" i="0">
                <a:latin typeface="Montserrat" pitchFamily="2" charset="77"/>
              </a:defRPr>
            </a:lvl1pPr>
            <a:lvl2pPr>
              <a:defRPr sz="2800" b="0" i="0">
                <a:latin typeface="Montserrat" pitchFamily="2" charset="77"/>
              </a:defRPr>
            </a:lvl2pPr>
            <a:lvl3pPr>
              <a:defRPr sz="2400" b="0" i="0">
                <a:latin typeface="Montserrat" pitchFamily="2" charset="77"/>
              </a:defRPr>
            </a:lvl3pPr>
            <a:lvl4pPr>
              <a:defRPr sz="2000" b="0" i="0">
                <a:latin typeface="Montserrat" pitchFamily="2" charset="77"/>
              </a:defRPr>
            </a:lvl4pPr>
            <a:lvl5pPr>
              <a:defRPr sz="2000" b="0" i="0">
                <a:latin typeface="Montserra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 b="0" i="0">
                <a:latin typeface="Montserrat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 i="0"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 b="0" i="0">
                <a:latin typeface="Montserra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 b="0" i="0">
                <a:latin typeface="Montserrat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7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E8263F62-7E45-9F47-90D1-ACE8070754F2}" type="datetimeFigureOut">
              <a:rPr lang="en-US" smtClean="0"/>
              <a:pPr/>
              <a:t>9/17/20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845F4CF8-59FD-BA42-A8F3-2932B5FE78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B3500-F9B6-B04A-8F58-D2836BC4C858}"/>
              </a:ext>
            </a:extLst>
          </p:cNvPr>
          <p:cNvSpPr txBox="1"/>
          <p:nvPr/>
        </p:nvSpPr>
        <p:spPr>
          <a:xfrm>
            <a:off x="83698" y="0"/>
            <a:ext cx="860864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Academic Application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0D7E1-B872-2449-88C2-ED71B65A696E}"/>
              </a:ext>
            </a:extLst>
          </p:cNvPr>
          <p:cNvSpPr txBox="1"/>
          <p:nvPr/>
        </p:nvSpPr>
        <p:spPr>
          <a:xfrm>
            <a:off x="343589" y="1199542"/>
            <a:ext cx="94997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Cover Letter + CV (due Sept. 17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Research Statement (due Sept. 23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Teaching Statement (due Sept. 30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Diversity Statement (due Oct 7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First 5-min of Job Talk (due Oct. 15)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Entire package revised (due Nov. 12)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Webpage (due Dec. 3)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3C11796-7163-C940-B33B-C4350B3A9C35}"/>
              </a:ext>
            </a:extLst>
          </p:cNvPr>
          <p:cNvSpPr/>
          <p:nvPr/>
        </p:nvSpPr>
        <p:spPr>
          <a:xfrm>
            <a:off x="9618956" y="1267713"/>
            <a:ext cx="284086" cy="1497259"/>
          </a:xfrm>
          <a:prstGeom prst="rightBrace">
            <a:avLst>
              <a:gd name="adj1" fmla="val 117708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7E49616-E88E-B24D-BFF3-C3BE2CF8D9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9858" y="2013856"/>
            <a:ext cx="3557031" cy="1288901"/>
          </a:xfrm>
          <a:prstGeom prst="bentConnector3">
            <a:avLst>
              <a:gd name="adj1" fmla="val -17912"/>
            </a:avLst>
          </a:prstGeom>
          <a:ln w="3175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0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53946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A700-A040-E246-852A-098165CD1407}"/>
              </a:ext>
            </a:extLst>
          </p:cNvPr>
          <p:cNvSpPr txBox="1"/>
          <p:nvPr/>
        </p:nvSpPr>
        <p:spPr>
          <a:xfrm>
            <a:off x="2121402" y="1329153"/>
            <a:ext cx="793699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IN-CLASS EXERCISE: Brainstorming your research motivation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work important?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are you interested in your research?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one important thing your future research will answer?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makes a good scientist?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3E05E-1247-F848-B40E-2B1CAEC9319B}"/>
              </a:ext>
            </a:extLst>
          </p:cNvPr>
          <p:cNvSpPr txBox="1"/>
          <p:nvPr/>
        </p:nvSpPr>
        <p:spPr>
          <a:xfrm>
            <a:off x="709865" y="3549316"/>
            <a:ext cx="1038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Montserrat" pitchFamily="2" charset="77"/>
              </a:rPr>
              <a:t>Spend ~5 minutes thinking about the answers to these questions. Then, I want some of you to volunteer your answer to this question: </a:t>
            </a:r>
            <a:r>
              <a:rPr lang="en-US" b="1" i="1" dirty="0">
                <a:solidFill>
                  <a:schemeClr val="tx2"/>
                </a:solidFill>
                <a:latin typeface="Montserrat" pitchFamily="2" charset="77"/>
              </a:rPr>
              <a:t>Who are you as a scientist? </a:t>
            </a:r>
            <a:r>
              <a:rPr lang="en-US" i="1" dirty="0">
                <a:solidFill>
                  <a:schemeClr val="tx2"/>
                </a:solidFill>
                <a:latin typeface="Montserrat" pitchFamily="2" charset="77"/>
              </a:rPr>
              <a:t>by writing it into the chat in less than 2 sentences.  </a:t>
            </a:r>
            <a:endParaRPr lang="en-US" b="1" i="1" dirty="0">
              <a:solidFill>
                <a:schemeClr val="tx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984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4"/>
            <a:ext cx="11884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REALISTIC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 the committee that your years of graduate and postdoctoral study have helped you to know the difference between good ideas and good intentions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build ideas on solid data (your PhD work or the work of others)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6F74-592C-E84E-B18A-E90ABC8EF1F9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</p:spTree>
    <p:extLst>
      <p:ext uri="{BB962C8B-B14F-4D97-AF65-F5344CB8AC3E}">
        <p14:creationId xmlns:p14="http://schemas.microsoft.com/office/powerpoint/2010/main" val="330996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3"/>
            <a:ext cx="11884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REALISTIC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 the committee that your years of graduate and postdoctoral study have helped you to know the difference between good ideas and good intentions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build ideas on solid data (your PhD work or the work of others)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consider: what happens if funding in your field dries up?  what will you work 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6F74-592C-E84E-B18A-E90ABC8EF1F9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</p:spTree>
    <p:extLst>
      <p:ext uri="{BB962C8B-B14F-4D97-AF65-F5344CB8AC3E}">
        <p14:creationId xmlns:p14="http://schemas.microsoft.com/office/powerpoint/2010/main" val="13008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4"/>
            <a:ext cx="118844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REALISTIC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 the committee that your years of graduate and postdoctoral study have helped you to know the difference between good ideas and good intentions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build ideas on solid data (your PhD work or the work of others)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consider: what happens if funding in your field dries up?  what will you work on?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demonstrate independence from your adviser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the best plans usually build on the prior experience of the applicant but are not direct extensions of their graduate/postdoctoral work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6F74-592C-E84E-B18A-E90ABC8EF1F9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</p:spTree>
    <p:extLst>
      <p:ext uri="{BB962C8B-B14F-4D97-AF65-F5344CB8AC3E}">
        <p14:creationId xmlns:p14="http://schemas.microsoft.com/office/powerpoint/2010/main" val="13008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4"/>
            <a:ext cx="118844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REALISTIC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 the committee that your years of graduate and postdoctoral study have helped you to know the difference between good ideas and good intentions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build ideas on solid data (your PhD work or the work of others)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consider: what happens if funding in your field dries up?  what will you work on?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demonstrate independence from your adviser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the best plans usually build on your prior experience but are not direct extensions of your graduate/postdoctoral 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tailor your statement to the type of institution you are applying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SLAC: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keep your expectations in check considering a higher teaching load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be sure to indicate how you would involve undergraduates in research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committee more likely to be non-specialists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6F74-592C-E84E-B18A-E90ABC8EF1F9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</p:spTree>
    <p:extLst>
      <p:ext uri="{BB962C8B-B14F-4D97-AF65-F5344CB8AC3E}">
        <p14:creationId xmlns:p14="http://schemas.microsoft.com/office/powerpoint/2010/main" val="13008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4"/>
            <a:ext cx="118844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REALISTIC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 the committee that your years of graduate and postdoctoral study have helped you to know the difference between good ideas and good intentions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build ideas on solid data (your PhD work or the work of others)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consider: what happens if funding in your field dries up?  what will you work on?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demonstrate independence from your adviser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the best plans usually build on your prior experience but are not direct extensions of your graduate/postdoctoral 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tailor your statement to the type of institution you are applying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SLAC: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keep your expectations in check considering a higher teaching load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be sure to indicate how you would involve undergraduates in research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committee more likely to be non-specialists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R1: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they have people there working with similar instruments?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they have people there working on similar ideas? 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the school afford the kinds of things you want to do? (small schools?)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6F74-592C-E84E-B18A-E90ABC8EF1F9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</p:spTree>
    <p:extLst>
      <p:ext uri="{BB962C8B-B14F-4D97-AF65-F5344CB8AC3E}">
        <p14:creationId xmlns:p14="http://schemas.microsoft.com/office/powerpoint/2010/main" val="13008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651000"/>
            <a:ext cx="3416300" cy="35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0989" y="5788276"/>
            <a:ext cx="799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ontserrat" pitchFamily="2" charset="77"/>
              </a:rPr>
              <a:t>Tune your statement to the department you are applying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E464A-2E5E-9145-81FB-0064C33062FC}"/>
              </a:ext>
            </a:extLst>
          </p:cNvPr>
          <p:cNvSpPr txBox="1"/>
          <p:nvPr/>
        </p:nvSpPr>
        <p:spPr>
          <a:xfrm>
            <a:off x="1738328" y="169574"/>
            <a:ext cx="8631137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(golden rule)</a:t>
            </a:r>
          </a:p>
        </p:txBody>
      </p:sp>
    </p:spTree>
    <p:extLst>
      <p:ext uri="{BB962C8B-B14F-4D97-AF65-F5344CB8AC3E}">
        <p14:creationId xmlns:p14="http://schemas.microsoft.com/office/powerpoint/2010/main" val="427557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092" y="3962048"/>
            <a:ext cx="2782182" cy="2895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018" y="1"/>
            <a:ext cx="7900216" cy="3665049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EAF2563C-6BB3-D343-BB89-2667CC8458FE}"/>
              </a:ext>
            </a:extLst>
          </p:cNvPr>
          <p:cNvSpPr/>
          <p:nvPr/>
        </p:nvSpPr>
        <p:spPr>
          <a:xfrm>
            <a:off x="2863913" y="1"/>
            <a:ext cx="2516864" cy="1430447"/>
          </a:xfrm>
          <a:prstGeom prst="cloudCallout">
            <a:avLst>
              <a:gd name="adj1" fmla="val 72590"/>
              <a:gd name="adj2" fmla="val 1716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OMG, this is going to be so much work!</a:t>
            </a:r>
          </a:p>
        </p:txBody>
      </p:sp>
    </p:spTree>
    <p:extLst>
      <p:ext uri="{BB962C8B-B14F-4D97-AF65-F5344CB8AC3E}">
        <p14:creationId xmlns:p14="http://schemas.microsoft.com/office/powerpoint/2010/main" val="317296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1001"/>
            <a:ext cx="9144000" cy="60750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9929EE41-C754-7948-921E-DDA25A950B49}"/>
              </a:ext>
            </a:extLst>
          </p:cNvPr>
          <p:cNvSpPr/>
          <p:nvPr/>
        </p:nvSpPr>
        <p:spPr>
          <a:xfrm>
            <a:off x="5117716" y="25759"/>
            <a:ext cx="3123916" cy="1430447"/>
          </a:xfrm>
          <a:prstGeom prst="cloudCallout">
            <a:avLst>
              <a:gd name="adj1" fmla="val -37217"/>
              <a:gd name="adj2" fmla="val 63987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Yay! A new colleague who seems like a nice person!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57424A2-4DA7-7749-9F83-55F92F97997D}"/>
              </a:ext>
            </a:extLst>
          </p:cNvPr>
          <p:cNvSpPr/>
          <p:nvPr/>
        </p:nvSpPr>
        <p:spPr>
          <a:xfrm>
            <a:off x="1034716" y="193184"/>
            <a:ext cx="3910263" cy="1430447"/>
          </a:xfrm>
          <a:prstGeom prst="cloudCallout">
            <a:avLst>
              <a:gd name="adj1" fmla="val -10265"/>
              <a:gd name="adj2" fmla="val 76592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Yay! I’m excited to have someone interesting to work with!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77B6CA74-22A9-E544-90A0-77EF602A4516}"/>
              </a:ext>
            </a:extLst>
          </p:cNvPr>
          <p:cNvSpPr/>
          <p:nvPr/>
        </p:nvSpPr>
        <p:spPr>
          <a:xfrm>
            <a:off x="8191472" y="90153"/>
            <a:ext cx="3130244" cy="1430447"/>
          </a:xfrm>
          <a:prstGeom prst="cloudCallout">
            <a:avLst>
              <a:gd name="adj1" fmla="val -32660"/>
              <a:gd name="adj2" fmla="val 72991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He’s too good for us, I hope he doesn’t leave!</a:t>
            </a:r>
          </a:p>
        </p:txBody>
      </p:sp>
    </p:spTree>
    <p:extLst>
      <p:ext uri="{BB962C8B-B14F-4D97-AF65-F5344CB8AC3E}">
        <p14:creationId xmlns:p14="http://schemas.microsoft.com/office/powerpoint/2010/main" val="136256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841" y="847862"/>
            <a:ext cx="120711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ORGANIZATION: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Summary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your overall research goals, themes, motivation and approach [brainstorm in chat]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be hypothesis or question based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Past and current research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be two separate sections if needed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the motivation for this work and how did you contribute to this?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are your results significant?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Future research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this should build on previous sections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perhaps short- and long-term goals in two sections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be realistic in terms of time and startup that the institution can provide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think about how students will be involved in your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BCAFA-F165-5842-9FFD-73F00C0F9AA1}"/>
              </a:ext>
            </a:extLst>
          </p:cNvPr>
          <p:cNvSpPr txBox="1"/>
          <p:nvPr/>
        </p:nvSpPr>
        <p:spPr>
          <a:xfrm>
            <a:off x="0" y="0"/>
            <a:ext cx="53946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</a:t>
            </a:r>
          </a:p>
        </p:txBody>
      </p:sp>
    </p:spTree>
    <p:extLst>
      <p:ext uri="{BB962C8B-B14F-4D97-AF65-F5344CB8AC3E}">
        <p14:creationId xmlns:p14="http://schemas.microsoft.com/office/powerpoint/2010/main" val="268752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1C45E-63C2-4C47-B494-17203591A24B}"/>
              </a:ext>
            </a:extLst>
          </p:cNvPr>
          <p:cNvSpPr txBox="1"/>
          <p:nvPr/>
        </p:nvSpPr>
        <p:spPr>
          <a:xfrm>
            <a:off x="0" y="0"/>
            <a:ext cx="10753513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Cover Letters and CVs In-Class Peer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9F668-2C55-0B40-A518-0911765622BB}"/>
              </a:ext>
            </a:extLst>
          </p:cNvPr>
          <p:cNvSpPr txBox="1"/>
          <p:nvPr/>
        </p:nvSpPr>
        <p:spPr>
          <a:xfrm>
            <a:off x="96253" y="1052521"/>
            <a:ext cx="11875168" cy="397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EXERCISE: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When you get to the breakout room you will go to Files/</a:t>
            </a:r>
            <a:r>
              <a:rPr lang="en-US" dirty="0" err="1">
                <a:solidFill>
                  <a:srgbClr val="1F497D"/>
                </a:solidFill>
                <a:latin typeface="Montserrat" pitchFamily="2" charset="77"/>
              </a:rPr>
              <a:t>CoverLettersCVs</a:t>
            </a: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 and find the pdf belonging to your breakout room 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For ~10 minutes read the materials then use ~10 min for feedback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PROMPTS FOR FEEDBACK (also on Canvas):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does the applicant fit the job 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the writing clear and compelling?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the significance of the work explained?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you get a sense of personality in the cover letter?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it easy to understand what the candidate has accomplished?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there anything missing or time unaccounted for in the CV?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you easily contact the candidate?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the material personalized towards the institution (as much as possible)?</a:t>
            </a:r>
          </a:p>
        </p:txBody>
      </p:sp>
    </p:spTree>
    <p:extLst>
      <p:ext uri="{BB962C8B-B14F-4D97-AF65-F5344CB8AC3E}">
        <p14:creationId xmlns:p14="http://schemas.microsoft.com/office/powerpoint/2010/main" val="3589112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uti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3" t="5376" r="10626" b="67098"/>
          <a:stretch/>
        </p:blipFill>
        <p:spPr>
          <a:xfrm>
            <a:off x="132348" y="72190"/>
            <a:ext cx="9914022" cy="4499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9F13A9-DE34-454F-B56D-9428B480B146}"/>
              </a:ext>
            </a:extLst>
          </p:cNvPr>
          <p:cNvSpPr/>
          <p:nvPr/>
        </p:nvSpPr>
        <p:spPr>
          <a:xfrm>
            <a:off x="202644" y="1024274"/>
            <a:ext cx="9711377" cy="1237664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CE5669A-0319-1442-B9A3-27E50F34DF7E}"/>
              </a:ext>
            </a:extLst>
          </p:cNvPr>
          <p:cNvSpPr/>
          <p:nvPr/>
        </p:nvSpPr>
        <p:spPr>
          <a:xfrm>
            <a:off x="10112873" y="1895967"/>
            <a:ext cx="270380" cy="2483528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B9561-C1C9-F242-B299-FA3837B4DEC0}"/>
              </a:ext>
            </a:extLst>
          </p:cNvPr>
          <p:cNvSpPr txBox="1"/>
          <p:nvPr/>
        </p:nvSpPr>
        <p:spPr>
          <a:xfrm>
            <a:off x="10129135" y="117684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8D40A-2B33-494F-A625-76D9B4643D1A}"/>
              </a:ext>
            </a:extLst>
          </p:cNvPr>
          <p:cNvSpPr txBox="1"/>
          <p:nvPr/>
        </p:nvSpPr>
        <p:spPr>
          <a:xfrm>
            <a:off x="10494579" y="2642540"/>
            <a:ext cx="161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knowledge gaps I want to address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BCDB8-8F2A-5343-9739-A4A66ED00D09}"/>
              </a:ext>
            </a:extLst>
          </p:cNvPr>
          <p:cNvSpPr txBox="1"/>
          <p:nvPr/>
        </p:nvSpPr>
        <p:spPr>
          <a:xfrm>
            <a:off x="8028681" y="6488668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Statement when I applied to UTIG</a:t>
            </a:r>
          </a:p>
        </p:txBody>
      </p:sp>
    </p:spTree>
    <p:extLst>
      <p:ext uri="{BB962C8B-B14F-4D97-AF65-F5344CB8AC3E}">
        <p14:creationId xmlns:p14="http://schemas.microsoft.com/office/powerpoint/2010/main" val="182542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uti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t="32976" r="9293" b="38590"/>
          <a:stretch/>
        </p:blipFill>
        <p:spPr>
          <a:xfrm>
            <a:off x="0" y="207314"/>
            <a:ext cx="10587789" cy="483053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294A32D4-A818-9045-8E48-9B6CB0FE821F}"/>
              </a:ext>
            </a:extLst>
          </p:cNvPr>
          <p:cNvSpPr/>
          <p:nvPr/>
        </p:nvSpPr>
        <p:spPr>
          <a:xfrm>
            <a:off x="10466108" y="637675"/>
            <a:ext cx="338250" cy="2418346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80E20-B371-2F4B-B750-46AFFD142A32}"/>
              </a:ext>
            </a:extLst>
          </p:cNvPr>
          <p:cNvSpPr txBox="1"/>
          <p:nvPr/>
        </p:nvSpPr>
        <p:spPr>
          <a:xfrm>
            <a:off x="10747464" y="1550573"/>
            <a:ext cx="125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PhD research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86989A7-512A-AB43-A34C-31DD14B0D52C}"/>
              </a:ext>
            </a:extLst>
          </p:cNvPr>
          <p:cNvSpPr/>
          <p:nvPr/>
        </p:nvSpPr>
        <p:spPr>
          <a:xfrm>
            <a:off x="10467783" y="3516748"/>
            <a:ext cx="271306" cy="1043354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995A6-E10F-E74A-A968-5AC614D3548B}"/>
              </a:ext>
            </a:extLst>
          </p:cNvPr>
          <p:cNvSpPr txBox="1"/>
          <p:nvPr/>
        </p:nvSpPr>
        <p:spPr>
          <a:xfrm>
            <a:off x="10829525" y="3689244"/>
            <a:ext cx="125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postdoc research</a:t>
            </a:r>
          </a:p>
        </p:txBody>
      </p:sp>
    </p:spTree>
    <p:extLst>
      <p:ext uri="{BB962C8B-B14F-4D97-AF65-F5344CB8AC3E}">
        <p14:creationId xmlns:p14="http://schemas.microsoft.com/office/powerpoint/2010/main" val="239076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E8771A1-B829-CC44-9EEA-FFE393D2DEDB}"/>
              </a:ext>
            </a:extLst>
          </p:cNvPr>
          <p:cNvGrpSpPr/>
          <p:nvPr/>
        </p:nvGrpSpPr>
        <p:grpSpPr>
          <a:xfrm>
            <a:off x="204536" y="132346"/>
            <a:ext cx="9637295" cy="5462337"/>
            <a:chOff x="1515979" y="301452"/>
            <a:chExt cx="6485022" cy="4025952"/>
          </a:xfrm>
        </p:grpSpPr>
        <p:pic>
          <p:nvPicPr>
            <p:cNvPr id="2" name="Picture 1" descr="cover_utig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1" t="60994" r="9459" b="7616"/>
            <a:stretch/>
          </p:blipFill>
          <p:spPr>
            <a:xfrm>
              <a:off x="1515979" y="301452"/>
              <a:ext cx="6485021" cy="3254347"/>
            </a:xfrm>
            <a:prstGeom prst="rect">
              <a:avLst/>
            </a:prstGeom>
          </p:spPr>
        </p:pic>
        <p:pic>
          <p:nvPicPr>
            <p:cNvPr id="3" name="Picture 2" descr="cover_utig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9" r="10111" b="83870"/>
            <a:stretch/>
          </p:blipFill>
          <p:spPr>
            <a:xfrm>
              <a:off x="1564105" y="2636625"/>
              <a:ext cx="6436896" cy="1690779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66224D-70D1-DD42-9810-5D9CB9EBB4C1}"/>
              </a:ext>
            </a:extLst>
          </p:cNvPr>
          <p:cNvSpPr/>
          <p:nvPr/>
        </p:nvSpPr>
        <p:spPr>
          <a:xfrm>
            <a:off x="337106" y="1066976"/>
            <a:ext cx="9264093" cy="653539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E4669-DEA9-AA47-AF7A-F468CB34A58D}"/>
              </a:ext>
            </a:extLst>
          </p:cNvPr>
          <p:cNvSpPr/>
          <p:nvPr/>
        </p:nvSpPr>
        <p:spPr>
          <a:xfrm>
            <a:off x="360995" y="2960650"/>
            <a:ext cx="8470184" cy="263813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F91C238-2400-1344-BC48-BB5433729EB0}"/>
              </a:ext>
            </a:extLst>
          </p:cNvPr>
          <p:cNvSpPr/>
          <p:nvPr/>
        </p:nvSpPr>
        <p:spPr>
          <a:xfrm>
            <a:off x="9876032" y="562842"/>
            <a:ext cx="266589" cy="3864780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009DD-3111-194C-8404-A464EC7B68F8}"/>
              </a:ext>
            </a:extLst>
          </p:cNvPr>
          <p:cNvSpPr txBox="1"/>
          <p:nvPr/>
        </p:nvSpPr>
        <p:spPr>
          <a:xfrm>
            <a:off x="10226842" y="1768332"/>
            <a:ext cx="2093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new funded research and/or planned proposal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61850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uti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29629" r="10111" b="59727"/>
          <a:stretch/>
        </p:blipFill>
        <p:spPr>
          <a:xfrm>
            <a:off x="195629" y="1058779"/>
            <a:ext cx="8481172" cy="144378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F91C238-2400-1344-BC48-BB5433729EB0}"/>
              </a:ext>
            </a:extLst>
          </p:cNvPr>
          <p:cNvSpPr/>
          <p:nvPr/>
        </p:nvSpPr>
        <p:spPr>
          <a:xfrm>
            <a:off x="8648812" y="1044105"/>
            <a:ext cx="435030" cy="1494558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009DD-3111-194C-8404-A464EC7B68F8}"/>
              </a:ext>
            </a:extLst>
          </p:cNvPr>
          <p:cNvSpPr txBox="1"/>
          <p:nvPr/>
        </p:nvSpPr>
        <p:spPr>
          <a:xfrm>
            <a:off x="9209184" y="1034406"/>
            <a:ext cx="2982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Description of potential collaborations (could have been more detailed but I was keeping to 2 pages)</a:t>
            </a:r>
          </a:p>
        </p:txBody>
      </p:sp>
    </p:spTree>
    <p:extLst>
      <p:ext uri="{BB962C8B-B14F-4D97-AF65-F5344CB8AC3E}">
        <p14:creationId xmlns:p14="http://schemas.microsoft.com/office/powerpoint/2010/main" val="259452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>
            <a:extLst>
              <a:ext uri="{FF2B5EF4-FFF2-40B4-BE49-F238E27FC236}">
                <a16:creationId xmlns:a16="http://schemas.microsoft.com/office/drawing/2014/main" id="{CC48CE02-1A08-564E-AC58-A3B77A719016}"/>
              </a:ext>
            </a:extLst>
          </p:cNvPr>
          <p:cNvSpPr/>
          <p:nvPr/>
        </p:nvSpPr>
        <p:spPr>
          <a:xfrm>
            <a:off x="9026616" y="4496693"/>
            <a:ext cx="271306" cy="1899138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309ED-75FD-B04A-82C7-B5AA128F3215}"/>
              </a:ext>
            </a:extLst>
          </p:cNvPr>
          <p:cNvSpPr txBox="1"/>
          <p:nvPr/>
        </p:nvSpPr>
        <p:spPr>
          <a:xfrm>
            <a:off x="8895401" y="764199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097CC8-EDF0-664F-8026-0DE11AED0CDA}"/>
              </a:ext>
            </a:extLst>
          </p:cNvPr>
          <p:cNvSpPr txBox="1"/>
          <p:nvPr/>
        </p:nvSpPr>
        <p:spPr>
          <a:xfrm>
            <a:off x="9411539" y="4966660"/>
            <a:ext cx="2415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general topics of interest for </a:t>
            </a:r>
            <a:r>
              <a:rPr lang="en-US" dirty="0" err="1">
                <a:latin typeface="Montserrat" pitchFamily="2" charset="77"/>
              </a:rPr>
              <a:t>ugrad</a:t>
            </a:r>
            <a:r>
              <a:rPr lang="en-US" dirty="0">
                <a:latin typeface="Montserrat" pitchFamily="2" charset="77"/>
              </a:rPr>
              <a:t> involvement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2BDFF2-A991-F742-9F9E-CFE9C3FC9FA2}"/>
              </a:ext>
            </a:extLst>
          </p:cNvPr>
          <p:cNvGrpSpPr/>
          <p:nvPr/>
        </p:nvGrpSpPr>
        <p:grpSpPr>
          <a:xfrm>
            <a:off x="0" y="0"/>
            <a:ext cx="8987589" cy="6509084"/>
            <a:chOff x="1524001" y="0"/>
            <a:chExt cx="6971169" cy="49553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B48391-6DF1-7049-BA31-D8B70FD53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90" t="18185" r="16733" b="41027"/>
            <a:stretch/>
          </p:blipFill>
          <p:spPr>
            <a:xfrm>
              <a:off x="1524001" y="0"/>
              <a:ext cx="6971169" cy="49553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573DF7-FE2E-B64E-835B-B36FA18F1526}"/>
                </a:ext>
              </a:extLst>
            </p:cNvPr>
            <p:cNvSpPr/>
            <p:nvPr/>
          </p:nvSpPr>
          <p:spPr>
            <a:xfrm>
              <a:off x="1809634" y="515251"/>
              <a:ext cx="6422985" cy="688860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7B173D-D3D6-EE43-85A1-7D68DF86E8D2}"/>
                </a:ext>
              </a:extLst>
            </p:cNvPr>
            <p:cNvSpPr/>
            <p:nvPr/>
          </p:nvSpPr>
          <p:spPr>
            <a:xfrm>
              <a:off x="1871499" y="3304514"/>
              <a:ext cx="6422985" cy="561316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884C22-146D-E24B-A3B3-DA651F8CB141}"/>
                </a:ext>
              </a:extLst>
            </p:cNvPr>
            <p:cNvSpPr/>
            <p:nvPr/>
          </p:nvSpPr>
          <p:spPr>
            <a:xfrm>
              <a:off x="1806616" y="4307939"/>
              <a:ext cx="6422985" cy="561316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7B8874-350D-C042-ACF1-7CE9E095CC78}"/>
              </a:ext>
            </a:extLst>
          </p:cNvPr>
          <p:cNvSpPr txBox="1"/>
          <p:nvPr/>
        </p:nvSpPr>
        <p:spPr>
          <a:xfrm>
            <a:off x="9001703" y="648866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Joe Levy, SLAC Statement</a:t>
            </a:r>
          </a:p>
        </p:txBody>
      </p:sp>
    </p:spTree>
    <p:extLst>
      <p:ext uri="{BB962C8B-B14F-4D97-AF65-F5344CB8AC3E}">
        <p14:creationId xmlns:p14="http://schemas.microsoft.com/office/powerpoint/2010/main" val="5504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E9FF8-DC82-7841-AF33-9F15C4630C55}"/>
              </a:ext>
            </a:extLst>
          </p:cNvPr>
          <p:cNvSpPr txBox="1"/>
          <p:nvPr/>
        </p:nvSpPr>
        <p:spPr>
          <a:xfrm>
            <a:off x="9896137" y="2962033"/>
            <a:ext cx="202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use of local resources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B79A19-367D-B344-B0C8-64A5D0C648B6}"/>
              </a:ext>
            </a:extLst>
          </p:cNvPr>
          <p:cNvGrpSpPr/>
          <p:nvPr/>
        </p:nvGrpSpPr>
        <p:grpSpPr>
          <a:xfrm>
            <a:off x="89502" y="157243"/>
            <a:ext cx="9800455" cy="5208841"/>
            <a:chOff x="1605482" y="253496"/>
            <a:chExt cx="7247118" cy="34131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00C5CA6-0222-4644-A6AB-3B08E9105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80" t="57085" r="17327" b="17217"/>
            <a:stretch/>
          </p:blipFill>
          <p:spPr>
            <a:xfrm>
              <a:off x="1605482" y="253496"/>
              <a:ext cx="7247118" cy="341315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69E421-19E8-DB4C-80B3-8A71DDCCA041}"/>
                </a:ext>
              </a:extLst>
            </p:cNvPr>
            <p:cNvSpPr/>
            <p:nvPr/>
          </p:nvSpPr>
          <p:spPr>
            <a:xfrm>
              <a:off x="1808124" y="2027976"/>
              <a:ext cx="6859061" cy="579422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7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754EB3-B5E1-514C-9D81-FA4B4DF910A6}"/>
              </a:ext>
            </a:extLst>
          </p:cNvPr>
          <p:cNvSpPr txBox="1"/>
          <p:nvPr/>
        </p:nvSpPr>
        <p:spPr>
          <a:xfrm>
            <a:off x="9001703" y="648866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Joe Levy, SLAC Statement</a:t>
            </a:r>
          </a:p>
        </p:txBody>
      </p:sp>
    </p:spTree>
    <p:extLst>
      <p:ext uri="{BB962C8B-B14F-4D97-AF65-F5344CB8AC3E}">
        <p14:creationId xmlns:p14="http://schemas.microsoft.com/office/powerpoint/2010/main" val="1762423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567" y="726413"/>
            <a:ext cx="11290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ORGANIZATION: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Summary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your overall research goals, themes, motivation and approach. 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be hypothesis or question based.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Theme 1…Theme 2…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can be two separate sections past/present and future 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BCAFA-F165-5842-9FFD-73F00C0F9AA1}"/>
              </a:ext>
            </a:extLst>
          </p:cNvPr>
          <p:cNvSpPr txBox="1"/>
          <p:nvPr/>
        </p:nvSpPr>
        <p:spPr>
          <a:xfrm>
            <a:off x="0" y="0"/>
            <a:ext cx="53946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</a:t>
            </a:r>
          </a:p>
        </p:txBody>
      </p:sp>
    </p:spTree>
    <p:extLst>
      <p:ext uri="{BB962C8B-B14F-4D97-AF65-F5344CB8AC3E}">
        <p14:creationId xmlns:p14="http://schemas.microsoft.com/office/powerpoint/2010/main" val="3192474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3955E6-6E98-5343-A5FD-3F382A45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33" y="-460919"/>
            <a:ext cx="6079787" cy="7867959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926389AD-D396-9D4D-BD66-67571AA34A92}"/>
              </a:ext>
            </a:extLst>
          </p:cNvPr>
          <p:cNvSpPr/>
          <p:nvPr/>
        </p:nvSpPr>
        <p:spPr>
          <a:xfrm>
            <a:off x="8810047" y="3585410"/>
            <a:ext cx="285826" cy="2882610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BC83-4A6F-9B49-9215-B5236DCCC975}"/>
              </a:ext>
            </a:extLst>
          </p:cNvPr>
          <p:cNvSpPr txBox="1"/>
          <p:nvPr/>
        </p:nvSpPr>
        <p:spPr>
          <a:xfrm>
            <a:off x="9255129" y="4870407"/>
            <a:ext cx="241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theme 1 (what I’ve done already)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D9A1437-2A7C-2F44-B228-9CEC94AC5CD1}"/>
              </a:ext>
            </a:extLst>
          </p:cNvPr>
          <p:cNvSpPr/>
          <p:nvPr/>
        </p:nvSpPr>
        <p:spPr>
          <a:xfrm>
            <a:off x="8721816" y="750861"/>
            <a:ext cx="271306" cy="1899138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7F3F8-AAAC-354F-BC8B-4FE8114AD9FD}"/>
              </a:ext>
            </a:extLst>
          </p:cNvPr>
          <p:cNvSpPr txBox="1"/>
          <p:nvPr/>
        </p:nvSpPr>
        <p:spPr>
          <a:xfrm>
            <a:off x="9094707" y="1521617"/>
            <a:ext cx="24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405193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B3120-C7C0-DF42-B01E-A844870FE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2" b="9148"/>
          <a:stretch/>
        </p:blipFill>
        <p:spPr>
          <a:xfrm>
            <a:off x="2858896" y="0"/>
            <a:ext cx="6358487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DBCFFA6A-B793-9041-9D61-8A9EE119A643}"/>
              </a:ext>
            </a:extLst>
          </p:cNvPr>
          <p:cNvSpPr/>
          <p:nvPr/>
        </p:nvSpPr>
        <p:spPr>
          <a:xfrm>
            <a:off x="8798014" y="4680284"/>
            <a:ext cx="333953" cy="2004304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0FD2A-3E10-9A43-8CC9-10F231E09942}"/>
              </a:ext>
            </a:extLst>
          </p:cNvPr>
          <p:cNvSpPr txBox="1"/>
          <p:nvPr/>
        </p:nvSpPr>
        <p:spPr>
          <a:xfrm>
            <a:off x="9351382" y="5459954"/>
            <a:ext cx="241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theme 2 (what I’ve already done)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3E8B4AC-BA64-6249-86FE-B6D054B4DB97}"/>
              </a:ext>
            </a:extLst>
          </p:cNvPr>
          <p:cNvSpPr/>
          <p:nvPr/>
        </p:nvSpPr>
        <p:spPr>
          <a:xfrm>
            <a:off x="8822079" y="806115"/>
            <a:ext cx="297858" cy="3465095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6D9CF-CCA2-5740-8DD4-D43B1AC521BC}"/>
              </a:ext>
            </a:extLst>
          </p:cNvPr>
          <p:cNvSpPr txBox="1"/>
          <p:nvPr/>
        </p:nvSpPr>
        <p:spPr>
          <a:xfrm>
            <a:off x="9267161" y="2247524"/>
            <a:ext cx="241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theme 1 (what I’m planning next)</a:t>
            </a:r>
          </a:p>
        </p:txBody>
      </p:sp>
    </p:spTree>
    <p:extLst>
      <p:ext uri="{BB962C8B-B14F-4D97-AF65-F5344CB8AC3E}">
        <p14:creationId xmlns:p14="http://schemas.microsoft.com/office/powerpoint/2010/main" val="82623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81D66-C7E1-E847-8D07-69DFBAB08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/>
          <a:stretch/>
        </p:blipFill>
        <p:spPr>
          <a:xfrm>
            <a:off x="2749685" y="0"/>
            <a:ext cx="6418444" cy="68580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6A6641E-F971-F444-8277-BE8ABEE2E10B}"/>
              </a:ext>
            </a:extLst>
          </p:cNvPr>
          <p:cNvSpPr/>
          <p:nvPr/>
        </p:nvSpPr>
        <p:spPr>
          <a:xfrm>
            <a:off x="8894268" y="1792704"/>
            <a:ext cx="261764" cy="3934327"/>
          </a:xfrm>
          <a:prstGeom prst="rightBrace">
            <a:avLst>
              <a:gd name="adj1" fmla="val 68859"/>
              <a:gd name="adj2" fmla="val 515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DADD2-C884-154C-B3AA-FAA3ED4A6ECF}"/>
              </a:ext>
            </a:extLst>
          </p:cNvPr>
          <p:cNvSpPr txBox="1"/>
          <p:nvPr/>
        </p:nvSpPr>
        <p:spPr>
          <a:xfrm>
            <a:off x="9387477" y="3414586"/>
            <a:ext cx="241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theme 2 (what I plan to do next)</a:t>
            </a:r>
          </a:p>
        </p:txBody>
      </p:sp>
    </p:spTree>
    <p:extLst>
      <p:ext uri="{BB962C8B-B14F-4D97-AF65-F5344CB8AC3E}">
        <p14:creationId xmlns:p14="http://schemas.microsoft.com/office/powerpoint/2010/main" val="264017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B6F837-DD8D-334F-A53D-24D399DCE06C}"/>
              </a:ext>
            </a:extLst>
          </p:cNvPr>
          <p:cNvSpPr txBox="1"/>
          <p:nvPr/>
        </p:nvSpPr>
        <p:spPr>
          <a:xfrm>
            <a:off x="0" y="0"/>
            <a:ext cx="7135536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FCF80-C221-504E-A3EB-01819E1630E0}"/>
              </a:ext>
            </a:extLst>
          </p:cNvPr>
          <p:cNvSpPr txBox="1"/>
          <p:nvPr/>
        </p:nvSpPr>
        <p:spPr>
          <a:xfrm>
            <a:off x="96778" y="992241"/>
            <a:ext cx="120952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PURPOSE: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presents your work in non-specialist terms and in broader context of your discipline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shows your capacity for original ideas that contribute wisely to what has been done already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allows you to display the enthusiasm and creativity you have as a scientist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lays out a career roadmap for the candidate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gives you an identity as a scientist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shows committee that you are prepared to start a research program at the scale appropriate for that institution (i.e. realistic)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ensures that the committee won’t hire someone who is going to fail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allows the committee to get a sense of the anticipated startup needs, where overlap exists with existing faculty, and the suitability of the research program for what the institute can provide</a:t>
            </a:r>
          </a:p>
          <a:p>
            <a:pPr lvl="1"/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473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810" y="1004272"/>
            <a:ext cx="12083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Exercise: Create a ~2pg Research Statement for next Wednesday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Think about how and why you got started with your research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motivated you to spend so much time on answering the questions you developed?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past/current research connect to where you want it to go?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Focus on the scientific results, not your experience or expertise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not overhype your 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Cite the existing literature well and accurately* – nobody works in a vacuum 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0CB7E-13B4-BC48-A8E4-4BEA6A468E05}"/>
              </a:ext>
            </a:extLst>
          </p:cNvPr>
          <p:cNvSpPr txBox="1"/>
          <p:nvPr/>
        </p:nvSpPr>
        <p:spPr>
          <a:xfrm>
            <a:off x="0" y="0"/>
            <a:ext cx="419883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For Next Week</a:t>
            </a:r>
            <a:r>
              <a:rPr lang="is-IS" sz="3600" b="1" dirty="0">
                <a:solidFill>
                  <a:schemeClr val="tx2"/>
                </a:solidFill>
                <a:latin typeface="Montserrat" pitchFamily="2" charset="77"/>
              </a:rPr>
              <a:t>…</a:t>
            </a:r>
            <a:endParaRPr lang="en-US" sz="3600" b="1" dirty="0">
              <a:solidFill>
                <a:schemeClr val="tx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913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163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</p:txBody>
      </p:sp>
    </p:spTree>
    <p:extLst>
      <p:ext uri="{BB962C8B-B14F-4D97-AF65-F5344CB8AC3E}">
        <p14:creationId xmlns:p14="http://schemas.microsoft.com/office/powerpoint/2010/main" val="316127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2167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work fit into the big questions being asked in your broader scientific field right now? - even if you’re not working on those questions – can you?  would you?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98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2167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work fit into the big questions being asked in your broader scientific field right now? - even if you’re not working on those questions – can you?  would you?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the overarching theme that connects your research projects?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725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2167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work fit into the big questions being asked in your broader scientific field right now? - even if you’re not working on those questions – can you?  would you?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the overarching theme that connects your research projects?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you are not passionate about your current research, how are you taking what you know and applying it to new ideas?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638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2167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work fit into the big questions being asked in your broader scientific field right now? - even if you’re not working on those questions – can you?  would you?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the overarching theme that connects your research projects?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you are not passionate about your current research, how are you taking what you know and applying it to new ideas?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R1/R2/Research Scientist: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are your ideas shaping the future of the field?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you have proposals submitted be specific with funding agencies/solicitations and collaborators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at R1s having submitted and/or awarded proposals will give you a bump – this takes the job of evaluating your work out of the hands of the committee since a panel/program manager has already said it’s a good idea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consider: will you be the person at the school who is an expert in X or among a group of experts in X?  If the latter, how will you stand out and contribute?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855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7374" y="64886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from AAAS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534C-C022-4B44-B0B1-A4C89EB04ECC}"/>
              </a:ext>
            </a:extLst>
          </p:cNvPr>
          <p:cNvSpPr txBox="1"/>
          <p:nvPr/>
        </p:nvSpPr>
        <p:spPr>
          <a:xfrm>
            <a:off x="0" y="0"/>
            <a:ext cx="7850475" cy="656875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Montserrat" pitchFamily="2" charset="77"/>
              </a:rPr>
              <a:t>Research Statements – how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6B925-AADD-2E41-8A98-1ED82E7B5A75}"/>
              </a:ext>
            </a:extLst>
          </p:cNvPr>
          <p:cNvSpPr txBox="1"/>
          <p:nvPr/>
        </p:nvSpPr>
        <p:spPr>
          <a:xfrm>
            <a:off x="24064" y="847862"/>
            <a:ext cx="12167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Tell a COMPELLING story: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why is your research important?  Why do you do what you do?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work fit into the big questions being asked in your broader scientific field right now? - even if you’re not working on those questions – can you?  would you?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what is the overarching theme that connects your research projects?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if you are not passionate about your current research, how are you taking what you know and applying it to new ideas?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SLAC: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will your research involve students?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will your research be integrated into your curriculum?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your research compliment (and not overlap with) others in the (often) small department/school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176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2518</Words>
  <Application>Microsoft Macintosh PowerPoint</Application>
  <PresentationFormat>Widescreen</PresentationFormat>
  <Paragraphs>231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Texas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Ginny Catania</dc:creator>
  <cp:lastModifiedBy>Catania, Ginny A</cp:lastModifiedBy>
  <cp:revision>209</cp:revision>
  <cp:lastPrinted>2020-09-10T16:32:09Z</cp:lastPrinted>
  <dcterms:created xsi:type="dcterms:W3CDTF">2016-09-19T17:20:27Z</dcterms:created>
  <dcterms:modified xsi:type="dcterms:W3CDTF">2020-09-17T18:44:23Z</dcterms:modified>
</cp:coreProperties>
</file>